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charts/chart1.xml" ContentType="application/vnd.openxmlformats-officedocument.drawingml.chart+xml"/>
  <Override PartName="/ppt/slides/charts/chart2.xml" ContentType="application/vnd.openxmlformats-officedocument.drawingml.chart+xml"/>
  <Override PartName="/ppt/slides/charts/chart3.xml" ContentType="application/vnd.openxmlformats-officedocument.drawingml.char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23ccae978c2842ce" Type="http://schemas.openxmlformats.org/officeDocument/2006/relationships/extended-properties" Target="docProps/app.xml"/><Relationship Id="R3c4c4bf979ed427b" Type="http://schemas.openxmlformats.org/officeDocument/2006/relationships/officeDocument" Target="ppt/presentation.xml"/><Relationship Id="Ra7b252f84c0c406e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72b9d34e21e4def"/>
  </p:sldMasterIdLst>
  <p:notesMasterIdLst>
    <p:notesMasterId xmlns:r="http://schemas.openxmlformats.org/officeDocument/2006/relationships" r:id="Rd4d074275cc646a2"/>
  </p:notesMasterIdLst>
  <p:sldIdLst>
    <p:sldId xmlns:r="http://schemas.openxmlformats.org/officeDocument/2006/relationships" id="256" r:id="R37611408f5ac4d5f"/>
    <p:sldId xmlns:r="http://schemas.openxmlformats.org/officeDocument/2006/relationships" id="257" r:id="Rc9f478298335456d"/>
    <p:sldId xmlns:r="http://schemas.openxmlformats.org/officeDocument/2006/relationships" id="258" r:id="R5ecbeca016864944"/>
    <p:sldId xmlns:r="http://schemas.openxmlformats.org/officeDocument/2006/relationships" id="259" r:id="R866160ed05104119"/>
    <p:sldId xmlns:r="http://schemas.openxmlformats.org/officeDocument/2006/relationships" id="260" r:id="R92b1e3dae2c34e9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0457315703514f3d" Type="http://schemas.openxmlformats.org/officeDocument/2006/relationships/presProps" Target="presProps.xml"/><Relationship Id="R33361d0931a54951" Type="http://schemas.openxmlformats.org/officeDocument/2006/relationships/theme" Target="theme/theme1.xml"/><Relationship Id="R37611408f5ac4d5f" Type="http://schemas.openxmlformats.org/officeDocument/2006/relationships/slide" Target="slides/slide1.xml"/><Relationship Id="R4c427e7169ad4d38" Type="http://schemas.openxmlformats.org/officeDocument/2006/relationships/tableStyles" Target="tableStyles.xml"/><Relationship Id="R5ecbeca016864944" Type="http://schemas.openxmlformats.org/officeDocument/2006/relationships/slide" Target="slides/slide3.xml"/><Relationship Id="R866160ed05104119" Type="http://schemas.openxmlformats.org/officeDocument/2006/relationships/slide" Target="slides/slide4.xml"/><Relationship Id="R92b1e3dae2c34e91" Type="http://schemas.openxmlformats.org/officeDocument/2006/relationships/slide" Target="slides/slide5.xml"/><Relationship Id="Ra72b9d34e21e4def" Type="http://schemas.openxmlformats.org/officeDocument/2006/relationships/slideMaster" Target="slideMasters/slideMaster1.xml"/><Relationship Id="Rc9f478298335456d" Type="http://schemas.openxmlformats.org/officeDocument/2006/relationships/slide" Target="slides/slide2.xml"/><Relationship Id="Rd4d074275cc646a2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b86c3775a5e44a54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123D2D"/>
      </a:dk2>
      <a:lt2>
        <a:srgbClr val="E8E8E8"/>
      </a:lt2>
      <a:accent1>
        <a:srgbClr val="174A35"/>
      </a:accent1>
      <a:accent2>
        <a:srgbClr val="2F6B4F"/>
      </a:accent2>
      <a:accent3>
        <a:srgbClr val="42785D"/>
      </a:accent3>
      <a:accent4>
        <a:srgbClr val="5C8B70"/>
      </a:accent4>
      <a:accent5>
        <a:srgbClr val="78A48A"/>
      </a:accent5>
      <a:accent6>
        <a:srgbClr val="98BBA3"/>
      </a:accent6>
      <a:hlink>
        <a:srgbClr val="2F6B4F"/>
      </a:hlink>
      <a:folHlink>
        <a:srgbClr val="42785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325110d4db434463" Type="http://schemas.openxmlformats.org/officeDocument/2006/relationships/notesMaster" Target="../notesMasters/notesMaster1.xml"/><Relationship Id="R540d19db256a422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3bada2068ffd40d3" Type="http://schemas.openxmlformats.org/officeDocument/2006/relationships/notesMaster" Target="../notesMasters/notesMaster1.xml"/><Relationship Id="Rd22bf6ae2c794169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2012b8911e5c446b" Type="http://schemas.openxmlformats.org/officeDocument/2006/relationships/notesMaster" Target="../notesMasters/notesMaster1.xml"/><Relationship Id="Ra7f19b579dda4b9a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0ac67d0587c44c3d" Type="http://schemas.openxmlformats.org/officeDocument/2006/relationships/slide" Target="../slides/slide4.xml"/><Relationship Id="R3cd120505572481e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112c34e67e8d448d" Type="http://schemas.openxmlformats.org/officeDocument/2006/relationships/slide" Target="../slides/slide5.xml"/><Relationship Id="Ra52ee73f00e542ee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Cloudflare D1 데이터베이스 Products의 Products 표를 분석했습니다. customer_state 값 중 숫자 코드로 보이는 이상값 3행은 분석에서 제외했습니다.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SQL:</a:t>
            </a:r>
          </a:p>
          <a:p xmlns:a="http://schemas.openxmlformats.org/drawingml/2006/main">
            <a:r>
              <a:t>SELECT delivery_status, ROUND(AVG(order_item_total), 2) AS avg_item_total, COUNT(*) AS item_count FROM Products WHERE customer_state NOT GLOB '[0-9]*' GROUP BY delivery_status ORDER BY delivery_status;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Cloudflare D1 Products.Products. 숫자 코드로 보이는 customer_state 이상값 3행 제외. 평균은 품목 단위 매출액이며 인과관계를 뜻하지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SQL:</a:t>
            </a:r>
          </a:p>
          <a:p xmlns:a="http://schemas.openxmlformats.org/drawingml/2006/main">
            <a:r>
              <a:t>SELECT shipping_mode, ROUND(AVG(order_item_total), 2) AS avg_item_total, COUNT(*) AS item_count FROM Products WHERE delivery_status = 'Late delivery' AND customer_state NOT GLOB '[0-9]*' GROUP BY shipping_mode ORDER BY shipping_mode;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Cloudflare D1 Products.Products. 숫자 코드로 보이는 customer_state 이상값 3행 제외. 표본 수가 배송 방식마다 다릅니다.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SQL:</a:t>
            </a:r>
          </a:p>
          <a:p xmlns:a="http://schemas.openxmlformats.org/drawingml/2006/main">
            <a:r>
              <a:t>WITH cleaned AS (SELECT order_item_product_price, order_item_profit_ratio, CASE WHEN order_item_product_price &lt; 100 THEN 'Under 100' WHEN order_item_product_price &lt; 250 THEN '100 to 249' WHEN order_item_product_price &lt; 500 THEN '250 to 499' WHEN order_item_product_price &lt; 1000 THEN '500 to 999' ELSE '1000 and over' END AS price_band, CASE WHEN order_item_product_price &lt; 100 THEN 1 WHEN order_item_product_price &lt; 250 THEN 2 WHEN order_item_product_price &lt; 500 THEN 3 WHEN order_item_product_price &lt; 1000 THEN 4 ELSE 5 END AS band_order FROM Products WHERE customer_state NOT GLOB '[0-9]*') SELECT price_band, ROUND(AVG(order_item_profit_ratio)*100,2) AS avg_profit_pct, COUNT(*) AS item_count FROM cleaned GROUP BY band_order,price_band ORDER BY band_order;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Cloudflare D1 Products.Products. 숫자 코드로 보이는 customer_state 이상값 3행 제외. 상관관계 비교이며 인과관계를 나타내지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세 질문의 결과를 요약했습니다. 후속 분석은 shipping_mode별 late_delivery_risk 비율과 days_ship_real 대 days_ship_sched 비교를 권합니다. 현재 보고서의 매출 평균은 배송 성과 지표가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30b9ee2412194f3d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aa04bb0b70fe4bc2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6c5d7e89be034e99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f349220768024c8d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3a32693071364727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ece066d78eb5497f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434331-F6D7-43A0-BCEB-6965663AC0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5460BAB-049E-4726-9235-86D610A05B3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E2F5E6B-F379-435B-A8C8-D82EA1A8EB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2995670-A99A-4CF1-8AAF-2DC767EE12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C8780E3-E9BA-4B56-AF0A-0072AFE349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0FEA028-1D2D-4D2B-9F39-D875B7D6B4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4324E23-275B-4EC1-8E87-09146B901D7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F0A468F-69D2-4A6B-AC04-04118B248B1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BE5DE3E-6D79-4181-A8E0-CC9E10055B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CED6443-F6A3-4B23-A209-083259AA3FF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028e1316626e4c68" Type="http://schemas.openxmlformats.org/officeDocument/2006/relationships/slideLayout" Target="../slideLayouts/slideLayout3.xml"/><Relationship Id="R0d73b921880d48aa" Type="http://schemas.openxmlformats.org/officeDocument/2006/relationships/theme" Target="theme/theme2.xml"/><Relationship Id="R261d85dc34604f08" Type="http://schemas.openxmlformats.org/officeDocument/2006/relationships/slideLayout" Target="../slideLayouts/slideLayout1.xml"/><Relationship Id="R562a654cf9ac45a9" Type="http://schemas.openxmlformats.org/officeDocument/2006/relationships/slideLayout" Target="../slideLayouts/slideLayout5.xml"/><Relationship Id="R772b049cb9bd469d" Type="http://schemas.openxmlformats.org/officeDocument/2006/relationships/slideLayout" Target="../slideLayouts/slideLayout6.xml"/><Relationship Id="Raf5e3739b22c46ae" Type="http://schemas.openxmlformats.org/officeDocument/2006/relationships/slideLayout" Target="../slideLayouts/slideLayout4.xml"/><Relationship Id="Rf411788172aa4b79" Type="http://schemas.openxmlformats.org/officeDocument/2006/relationships/slideLayout" Target="../slideLayouts/slideLayout2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1d85dc34604f08"/>
    <p:sldLayoutId xmlns:r="http://schemas.openxmlformats.org/officeDocument/2006/relationships" id="2147483650" r:id="Rf411788172aa4b79"/>
    <p:sldLayoutId xmlns:r="http://schemas.openxmlformats.org/officeDocument/2006/relationships" id="2147483651" r:id="R028e1316626e4c68"/>
    <p:sldLayoutId xmlns:r="http://schemas.openxmlformats.org/officeDocument/2006/relationships" id="2147483652" r:id="Raf5e3739b22c46ae"/>
    <p:sldLayoutId xmlns:r="http://schemas.openxmlformats.org/officeDocument/2006/relationships" id="2147483653" r:id="R562a654cf9ac45a9"/>
    <p:sldLayoutId xmlns:r="http://schemas.openxmlformats.org/officeDocument/2006/relationships" id="2147483654" r:id="R772b049cb9bd469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123D2D"/>
      </a:dk2>
      <a:lt2>
        <a:srgbClr val="E8E8E8"/>
      </a:lt2>
      <a:accent1>
        <a:srgbClr val="174A35"/>
      </a:accent1>
      <a:accent2>
        <a:srgbClr val="2F6B4F"/>
      </a:accent2>
      <a:accent3>
        <a:srgbClr val="42785D"/>
      </a:accent3>
      <a:accent4>
        <a:srgbClr val="5C8B70"/>
      </a:accent4>
      <a:accent5>
        <a:srgbClr val="78A48A"/>
      </a:accent5>
      <a:accent6>
        <a:srgbClr val="98BBA3"/>
      </a:accent6>
      <a:hlink>
        <a:srgbClr val="2F6B4F"/>
      </a:hlink>
      <a:folHlink>
        <a:srgbClr val="42785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16cc7d4baeb241a3" Type="http://schemas.openxmlformats.org/officeDocument/2006/relationships/notesSlide" Target="../notesSlides/notesSlide1.xml"/><Relationship Id="R425a2eee97a14fe8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820af5a4ce084a16" Type="http://schemas.openxmlformats.org/officeDocument/2006/relationships/slideLayout" Target="../slideLayouts/slideLayout6.xml"/><Relationship Id="Ra846d4cb73444dae" Type="http://schemas.openxmlformats.org/officeDocument/2006/relationships/chart" Target="charts/chart1.xml"/><Relationship Id="Rd15fb18fc55c435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0569b09152124044" Type="http://schemas.openxmlformats.org/officeDocument/2006/relationships/chart" Target="charts/chart2.xml"/><Relationship Id="R79992ffbc3464d2e" Type="http://schemas.openxmlformats.org/officeDocument/2006/relationships/notesSlide" Target="../notesSlides/notesSlide3.xml"/><Relationship Id="Rb3f12efc78144e1f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99391368da224524" Type="http://schemas.openxmlformats.org/officeDocument/2006/relationships/notesSlide" Target="../notesSlides/notesSlide4.xml"/><Relationship Id="R9fbde6a02dcf4672" Type="http://schemas.openxmlformats.org/officeDocument/2006/relationships/slideLayout" Target="../slideLayouts/slideLayout6.xml"/><Relationship Id="Refe4b4ede131414d" Type="http://schemas.openxmlformats.org/officeDocument/2006/relationships/chart" Target="charts/chart3.xml"/></Relationships>
</file>

<file path=ppt/slides/_rels/slide5.xml.rels><?xml version='1.0' encoding='UTF-8' standalone='yes'?>
<Relationships xmlns="http://schemas.openxmlformats.org/package/2006/relationships"><Relationship Id="R080dd306703a480a" Type="http://schemas.openxmlformats.org/officeDocument/2006/relationships/notesSlide" Target="../notesSlides/notesSlide5.xml"/><Relationship Id="Rd25fe1005f834d0a" Type="http://schemas.openxmlformats.org/officeDocument/2006/relationships/slideLayout" Target="../slideLayouts/slideLayout6.xml"/></Relationships>
</file>

<file path=ppt/slides/charts/_rels/chart1.xml.rels><?xml version='1.0' encoding='UTF-8' standalone='yes'?>
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?xml version='1.0' encoding='UTF-8' standalone='yes'?>
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?xml version='1.0' encoding='UTF-8' standalone='yes'?>
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평균 품목 매출액 (USD)</c:v>
          </c:tx>
          <c:spPr>
            <a:solidFill xmlns:a="http://schemas.openxmlformats.org/drawingml/2006/main">
              <a:srgbClr val="2F6B4F"/>
            </a:solidFill>
          </c:spPr>
          <c:invertIfNegative val="0"/>
          <c:cat>
            <c:strRef>
              <c:f>'Chart Data'!$A$2:$A$5</c:f>
              <c:strCache>
                <c:ptCount val="4"/>
                <c:pt idx="0">
                  <c:v>Advance shipping</c:v>
                </c:pt>
                <c:pt idx="1">
                  <c:v>Late delivery</c:v>
                </c:pt>
                <c:pt idx="2">
                  <c:v>Shipping canceled</c:v>
                </c:pt>
                <c:pt idx="3">
                  <c:v>Shipping on time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184.08</c:v>
                </c:pt>
                <c:pt idx="1">
                  <c:v>182.69</c:v>
                </c:pt>
                <c:pt idx="2">
                  <c:v>181.81</c:v>
                </c:pt>
                <c:pt idx="3">
                  <c:v>183.43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>
                  <a:solidFill>
                    <a:srgbClr val="142536"/>
                  </a:solidFill>
                  <a:latin typeface="Malgun Gothic"/>
                  <a:ea typeface="Malgun Gothic"/>
                  <a:cs typeface="Malgun Gothi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$0"/>
        <c:majorTickMark val="none"/>
        <c:minorTickMark val="none"/>
        <c:spPr>
          <a:ln xmlns:a="http://schemas.openxmlformats.org/drawingml/2006/main" w="9525">
            <a:solidFill>
              <a:srgbClr val="D9E2EC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majorGridlines>
          <c:spPr>
            <a:ln xmlns:a="http://schemas.openxmlformats.org/drawingml/2006/main" w="9525">
              <a:solidFill>
                <a:srgbClr val="D9E2EC"/>
              </a:solidFill>
              <a:prstDash val="solid"/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pPr>
          </a:p>
        </c:txPr>
        <c:crossAx val="48650112"/>
        <c:crossBetween val="between"/>
      </c:valAx>
      <c:spPr>
        <a:ln xmlns:a="http://schemas.openxmlformats.org/drawingml/2006/main" w="0">
          <a:noFill/>
          <a:prstDash val="solid"/>
        </a:ln>
      </c:spPr>
    </c:plotArea>
    <c:plotVisOnly val="1"/>
  </c:chart>
  <c:spPr>
    <a:ln xmlns:a="http://schemas.openxmlformats.org/drawingml/2006/main" w="0">
      <a:noFill/>
      <a:prstDash val="solid"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평균 품목 매출액 (USD)</c:v>
          </c:tx>
          <c:spPr>
            <a:solidFill xmlns:a="http://schemas.openxmlformats.org/drawingml/2006/main">
              <a:srgbClr val="2F6B4F"/>
            </a:solidFill>
          </c:spPr>
          <c:invertIfNegative val="0"/>
          <c:cat>
            <c:strRef>
              <c:f>'Chart Data'!$A$2:$A$5</c:f>
              <c:strCache>
                <c:ptCount val="4"/>
                <c:pt idx="0">
                  <c:v>First Class</c:v>
                </c:pt>
                <c:pt idx="1">
                  <c:v>Same Day</c:v>
                </c:pt>
                <c:pt idx="2">
                  <c:v>Second Class</c:v>
                </c:pt>
                <c:pt idx="3">
                  <c:v>Standard Class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183.34</c:v>
                </c:pt>
                <c:pt idx="1">
                  <c:v>176.75</c:v>
                </c:pt>
                <c:pt idx="2">
                  <c:v>182.24</c:v>
                </c:pt>
                <c:pt idx="3">
                  <c:v>183.22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>
                  <a:solidFill>
                    <a:srgbClr val="142536"/>
                  </a:solidFill>
                  <a:latin typeface="Malgun Gothic"/>
                  <a:ea typeface="Malgun Gothic"/>
                  <a:cs typeface="Malgun Gothi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$0"/>
        <c:majorTickMark val="none"/>
        <c:minorTickMark val="none"/>
        <c:spPr>
          <a:ln xmlns:a="http://schemas.openxmlformats.org/drawingml/2006/main" w="9525">
            <a:solidFill>
              <a:srgbClr val="D9E2EC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majorGridlines>
          <c:spPr>
            <a:ln xmlns:a="http://schemas.openxmlformats.org/drawingml/2006/main" w="9525">
              <a:solidFill>
                <a:srgbClr val="D9E2EC"/>
              </a:solidFill>
              <a:prstDash val="solid"/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pPr>
          </a:p>
        </c:txPr>
        <c:crossAx val="48650112"/>
        <c:crossBetween val="between"/>
      </c:valAx>
      <c:spPr>
        <a:ln xmlns:a="http://schemas.openxmlformats.org/drawingml/2006/main" w="0">
          <a:noFill/>
          <a:prstDash val="solid"/>
        </a:ln>
      </c:spPr>
    </c:plotArea>
    <c:plotVisOnly val="1"/>
  </c:chart>
  <c:spPr>
    <a:ln xmlns:a="http://schemas.openxmlformats.org/drawingml/2006/main" w="0">
      <a:noFill/>
      <a:prstDash val="solid"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평균 품목 이익률 (%)</c:v>
          </c:tx>
          <c:spPr>
            <a:ln xmlns:a="http://schemas.openxmlformats.org/drawingml/2006/main" w="38100">
              <a:solidFill>
                <a:srgbClr val="2F6B4F"/>
              </a:solidFill>
              <a:prstDash val="solid"/>
            </a:ln>
          </c:spPr>
          <c:marker>
            <c:symbol val="circle"/>
            <c:size val="10"/>
            <c:spPr>
              <a:solidFill xmlns:a="http://schemas.openxmlformats.org/drawingml/2006/main">
                <a:srgbClr val="2F6B4F"/>
              </a:solidFill>
            </c:spPr>
          </c:marker>
          <c:cat>
            <c:strRef>
              <c:f>'Chart Data'!$A$2:$A$6</c:f>
              <c:strCache>
                <c:ptCount val="5"/>
                <c:pt idx="0">
                  <c:v>&lt; $100</c:v>
                </c:pt>
                <c:pt idx="1">
                  <c:v>$100–249</c:v>
                </c:pt>
                <c:pt idx="2">
                  <c:v>$250–499</c:v>
                </c:pt>
                <c:pt idx="3">
                  <c:v>$500–999</c:v>
                </c:pt>
                <c:pt idx="4">
                  <c:v>$1,000+</c:v>
                </c:pt>
              </c:strCache>
            </c:strRef>
          </c:cat>
          <c:val>
            <c:numRef>
              <c:f>'Chart Data'!$B$2:$B$6</c:f>
              <c:numCache>
                <c:formatCode>0.0"%"</c:formatCode>
                <c:ptCount val="5"/>
                <c:pt idx="0">
                  <c:v>12.18</c:v>
                </c:pt>
                <c:pt idx="1">
                  <c:v>11.86</c:v>
                </c:pt>
                <c:pt idx="2">
                  <c:v>11.94</c:v>
                </c:pt>
                <c:pt idx="3">
                  <c:v>13.72</c:v>
                </c:pt>
                <c:pt idx="4">
                  <c:v>11.22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050">
                  <a:solidFill>
                    <a:srgbClr val="142536"/>
                  </a:solidFill>
                  <a:latin typeface="Malgun Gothic"/>
                  <a:ea typeface="Malgun Gothic"/>
                  <a:cs typeface="Malgun Gothic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9E2EC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E2EC"/>
              </a:solidFill>
              <a:prstDash val="solid"/>
            </a:ln>
          </c:spPr>
        </c:majorGridlines>
        <c:numFmt formatCode="0.0&quot;%&quot;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pPr>
          </a:p>
        </c:txPr>
        <c:crossAx val="48650112"/>
        <c:crossBetween val="between"/>
        <c:majorUnit val="4"/>
      </c:valAx>
      <c:spPr>
        <a:ln xmlns:a="http://schemas.openxmlformats.org/drawingml/2006/main" w="0">
          <a:noFill/>
          <a:prstDash val="solid"/>
        </a:ln>
      </c:spPr>
    </c:plotArea>
    <c:plotVisOnly val="1"/>
  </c:chart>
  <c:spPr>
    <a:ln xmlns:a="http://schemas.openxmlformats.org/drawingml/2006/main" w="0">
      <a:noFill/>
      <a:prstDash val="solid"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4A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40949C-C21D-40A6-B011-A6347F076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28750"/>
            <a:ext cx="10096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square" lIns="0" rIns="0" tIns="0" bIns="0">
            <a:noAutofit/>
          </a:bodyPr>
          <a:lstStyle xmlns:a="http://schemas.openxmlformats.org/drawingml/2006/main">
            <a:defPPr algn="l">
              <a:def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3800" b="1">
                <a:solidFill>
                  <a:srgbClr val="FFFFFF"/>
                </a:solidFill>
                <a:latin typeface="Malgun Gothic"/>
              </a:rPr>
              <a:t>Products 데이터 분석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B8AEF6-08C3-4835-B2AF-3CCB69FCF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square" lIns="0" rIns="0" tIns="0" bIns="0">
            <a:noAutofit/>
          </a:bodyPr>
          <a:lstStyle xmlns:a="http://schemas.openxmlformats.org/drawingml/2006/main">
            <a:defPPr algn="l">
              <a:defRPr sz="18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8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8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8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8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8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8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8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8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8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pPr>
            <a:r>
              <a:rPr sz="2000" b="0">
                <a:solidFill>
                  <a:srgbClr val="DDE9E1"/>
                </a:solidFill>
                <a:latin typeface="Malgun Gothic"/>
              </a:rPr>
              <a:t>배송 상태와 상품 매출·이익률 살펴보기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5B0581-4C04-494D-A15D-D6DE891FA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05150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A98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2DE337-46DA-4C20-A5D7-9B251447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38550"/>
            <a:ext cx="762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square" lIns="0" rIns="0" tIns="0" bIns="0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42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42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42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42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42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42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42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42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42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2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</a:rPr>
              <a:t>데이터 출처: Cloudflare D1 · Products 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E061A9-7609-4FDF-BEF6-B773C31A0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57650"/>
            <a:ext cx="762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square" lIns="0" rIns="0" tIns="0" bIns="0">
            <a:noAutofit/>
          </a:bodyPr>
          <a:lstStyle xmlns:a="http://schemas.openxmlformats.org/drawingml/2006/main">
            <a:defPPr algn="l">
              <a:defRPr sz="12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2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2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2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2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2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2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2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2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2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75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pPr>
            <a:r>
              <a:rPr sz="1300" b="0">
                <a:solidFill>
                  <a:srgbClr val="DDE9E1"/>
                </a:solidFill>
                <a:latin typeface="Malgun Gothic"/>
              </a:rPr>
              <a:t>분석 대상: 180,516행  ·  작성: Codex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5F100C-9A2D-4747-9280-9584BEF02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09600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050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050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050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050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050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050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050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050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050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050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DDE9E1"/>
                </a:solidFill>
                <a:latin typeface="Malgun Gothic"/>
                <a:ea typeface="Malgun Gothic"/>
                <a:cs typeface="Malgun Gothic"/>
              </a:rPr>
              <a:t>2026.10.20</a:t>
            </a:r>
          </a:p>
        </p:txBody>
      </p:sp>
    </p:spTree>
    <p:extLst>
      <p:ext uri="{BB962C8B-B14F-4D97-AF65-F5344CB8AC3E}">
        <p14:creationId xmlns:p14="http://schemas.microsoft.com/office/powerpoint/2010/main" val="13690517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492048-181D-4E3F-B1D8-6BFA74DD2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rPr>
              <a:t>질문 1 · 비교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641BF0-2B6E-4A91-820C-820178B44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rPr>
              <a:t>배송 상태별 평균 품목 매출액은 어떻게 다른가?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6DDD8D-3AE7-4D78-8E07-8BB6B332D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4A3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C0F645-B300-422F-9D1D-EAA75F38E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65392"/>
            <a:ext cx="8096250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rPr>
              <a:t>CLOUDFLARE D1  ·  Products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6A35DF-7F63-4835-9898-67C199F6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28816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defPPr>
            <a:lvl1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1pPr>
            <a:lvl2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2pPr>
            <a:lvl3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3pPr>
            <a:lvl4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4pPr>
            <a:lvl5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5pPr>
            <a:lvl6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6pPr>
            <a:lvl7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7pPr>
            <a:lvl8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8pPr>
            <a:lvl9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1BFBCFA5-5FE6-4016-8D47-3A9786066EE9}"/>
              </a:ext>
            </a:extLst>
          </p:cNvPr>
          <p:cNvGraphicFramePr/>
          <p:nvPr/>
        </p:nvGraphicFramePr>
        <p:xfrm>
          <a:off xmlns:a="http://schemas.openxmlformats.org/drawingml/2006/main" x="876300" y="1857375"/>
          <a:ext xmlns:a="http://schemas.openxmlformats.org/drawingml/2006/main" cx="10439400" cy="3273552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846d4cb73444dae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6D6B89-77C6-4F91-ABFB-E302DD565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12080"/>
            <a:ext cx="10515600" cy="2834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square" lIns="0" rIns="0" tIns="0" bIns="0">
            <a:noAutofit/>
          </a:bodyPr>
          <a:lstStyle xmlns:a="http://schemas.openxmlformats.org/drawingml/2006/main">
            <a:def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pPr>
            <a:r>
              <a:rPr sz="1360" b="1">
                <a:solidFill>
                  <a:srgbClr val="174A35"/>
                </a:solidFill>
                <a:latin typeface="Malgun Gothic"/>
              </a:rPr>
              <a:t>평균은 $181.81–$184.08, 상태 간 최대 차이는 $2.27입니다.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08BBE2-0298-43F0-AC63-A739366F8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504688"/>
            <a:ext cx="10515600" cy="6217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square" lIns="0" rIns="0" tIns="0" bIns="0">
            <a:noAutofit/>
          </a:bodyPr>
          <a:lstStyle xmlns:a="http://schemas.openxmlformats.org/drawingml/2006/main">
            <a:def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pPr>
            <a:r>
              <a:rPr sz="1160" b="0">
                <a:solidFill>
                  <a:srgbClr val="142536"/>
                </a:solidFill>
                <a:latin typeface="Malgun Gothic"/>
              </a:rPr>
              <a:t>네 상태의 평균 품목 매출은 모두 $182 안팎입니다. 이는 상태별 상품 매출이 비슷하다는 뜻입니다. 하지만 상품 매출만으로 배송이 제시간에 됐는지는 알 수 없습니다.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46D074-0561-4EA4-AA78-0C287FF56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144768"/>
            <a:ext cx="1051560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rPr>
              <a:t>표본 수: 7,754–98,976건 · 평균 품목 매출액 (USD)</a:t>
            </a:r>
          </a:p>
        </p:txBody>
      </p:sp>
    </p:spTree>
    <p:extLst>
      <p:ext uri="{BB962C8B-B14F-4D97-AF65-F5344CB8AC3E}">
        <p14:creationId xmlns:p14="http://schemas.microsoft.com/office/powerpoint/2010/main" val="21247427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85C597-E369-44CF-9CEE-0E1D01237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rPr>
              <a:t>질문 2 · 조건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70D527-B05C-4307-8D77-2C8775AAF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rPr>
              <a:t>지연 배송 품목의 평균 매출액은 배송 방식별로 어떻게 다른가?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005759-C294-4FB3-BE42-4085EB5CF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4A3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96F348-04F8-4882-9A4E-5A9A24616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65392"/>
            <a:ext cx="8096250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rPr>
              <a:t>CLOUDFLARE D1  ·  Products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302500-F4EC-4527-ACEF-08F6C613A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28816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defPPr>
            <a:lvl1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1pPr>
            <a:lvl2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2pPr>
            <a:lvl3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3pPr>
            <a:lvl4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4pPr>
            <a:lvl5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5pPr>
            <a:lvl6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6pPr>
            <a:lvl7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7pPr>
            <a:lvl8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8pPr>
            <a:lvl9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36A8B66A-E9D9-4EC8-A24D-39BCD2AC291B}"/>
              </a:ext>
            </a:extLst>
          </p:cNvPr>
          <p:cNvGraphicFramePr/>
          <p:nvPr/>
        </p:nvGraphicFramePr>
        <p:xfrm>
          <a:off xmlns:a="http://schemas.openxmlformats.org/drawingml/2006/main" x="876300" y="1857375"/>
          <a:ext xmlns:a="http://schemas.openxmlformats.org/drawingml/2006/main" cx="10439400" cy="3273552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569b09152124044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7B8EA4-CEE9-42D0-80ED-8A751AF2E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12080"/>
            <a:ext cx="10515600" cy="2834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square" lIns="0" rIns="0" tIns="0" bIns="0">
            <a:noAutofit/>
          </a:bodyPr>
          <a:lstStyle xmlns:a="http://schemas.openxmlformats.org/drawingml/2006/main">
            <a:def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pPr>
            <a:r>
              <a:rPr sz="1360" b="1">
                <a:solidFill>
                  <a:srgbClr val="174A35"/>
                </a:solidFill>
                <a:latin typeface="Malgun Gothic"/>
              </a:rPr>
              <a:t>지연 배송 중 First Class는 $183.34, Same Day는 $176.75로 $6.59 차이입니다.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54FAFB-096A-4815-ADB0-68FC1FBAA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504688"/>
            <a:ext cx="10515600" cy="6217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square" lIns="0" rIns="0" tIns="0" bIns="0">
            <a:noAutofit/>
          </a:bodyPr>
          <a:lstStyle xmlns:a="http://schemas.openxmlformats.org/drawingml/2006/main">
            <a:def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pPr>
            <a:r>
              <a:rPr sz="1160" b="0">
                <a:solidFill>
                  <a:srgbClr val="142536"/>
                </a:solidFill>
                <a:latin typeface="Malgun Gothic"/>
              </a:rPr>
              <a:t>이 값은 지연 배송 행에 포함된 상품의 평균 매출을 보여줍니다. 배송 방식마다 표본 수가 달라 평균을 비교할 때 주의해야 합니다. 이 분석만으로 배송 방식별 전체 지연 비율을 알 수는 없습니다.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4DB09E-F38C-44AE-981C-8B503FE7B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144768"/>
            <a:ext cx="1051560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rPr>
              <a:t>표본 수: 4,454–41,023건 · 평균 품목 매출액 (USD)</a:t>
            </a:r>
          </a:p>
        </p:txBody>
      </p:sp>
    </p:spTree>
    <p:extLst>
      <p:ext uri="{BB962C8B-B14F-4D97-AF65-F5344CB8AC3E}">
        <p14:creationId xmlns:p14="http://schemas.microsoft.com/office/powerpoint/2010/main" val="18829774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104877-9372-42CB-B547-12D9BB58A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rPr>
              <a:t>질문 3 · 관계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5FE686-B8FF-44D3-9223-684A70FA1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rPr>
              <a:t>상품 가격대가 높을수록 품목 이익률도 높은가?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E53168-ED51-4FB6-9ED0-47ED7FA1B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4A3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E5E9EE-0A13-47F6-917B-A8C670304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65392"/>
            <a:ext cx="8096250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rPr>
              <a:t>CLOUDFLARE D1  ·  Products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A84B98-56BD-4445-9E29-EB408E389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28816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defPPr>
            <a:lvl1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1pPr>
            <a:lvl2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2pPr>
            <a:lvl3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3pPr>
            <a:lvl4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4pPr>
            <a:lvl5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5pPr>
            <a:lvl6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6pPr>
            <a:lvl7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7pPr>
            <a:lvl8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8pPr>
            <a:lvl9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367C1D57-F006-44FF-AA31-B7C7CEC7D935}"/>
              </a:ext>
            </a:extLst>
          </p:cNvPr>
          <p:cNvGraphicFramePr/>
          <p:nvPr/>
        </p:nvGraphicFramePr>
        <p:xfrm>
          <a:off xmlns:a="http://schemas.openxmlformats.org/drawingml/2006/main" x="876300" y="1857375"/>
          <a:ext xmlns:a="http://schemas.openxmlformats.org/drawingml/2006/main" cx="10439400" cy="3273552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efe4b4ede131414d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E39DA8-A9AE-48CA-927D-6391BF0B6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12080"/>
            <a:ext cx="10515600" cy="2834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square" lIns="0" rIns="0" tIns="0" bIns="0">
            <a:noAutofit/>
          </a:bodyPr>
          <a:lstStyle xmlns:a="http://schemas.openxmlformats.org/drawingml/2006/main">
            <a:def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575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pPr>
            <a:r>
              <a:rPr sz="1360" b="1">
                <a:solidFill>
                  <a:srgbClr val="174A35"/>
                </a:solidFill>
                <a:latin typeface="Malgun Gothic"/>
              </a:rPr>
              <a:t>평균 이익률은 $500–999 구간에서 13.72%로 가장 높지만, 가격대가 높아질수록 꾸준히 오르지는 않습니다.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843F77-3B27-4F09-AB8D-6FD02A7A4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504688"/>
            <a:ext cx="10515600" cy="6217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square" lIns="0" rIns="0" tIns="0" bIns="0">
            <a:noAutofit/>
          </a:bodyPr>
          <a:lstStyle xmlns:a="http://schemas.openxmlformats.org/drawingml/2006/main">
            <a:def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pPr>
            <a:r>
              <a:rPr sz="1160" b="0">
                <a:solidFill>
                  <a:srgbClr val="142536"/>
                </a:solidFill>
                <a:latin typeface="Malgun Gothic"/>
              </a:rPr>
              <a:t>평균 이익률은 가격대가 높아질 때마다 함께 오르지는 않았습니다. $500–999 구간이 13.72%로 가장 높았지만, 이 구간에는 515건만 있습니다. 그래서 가격이 높으면 이익률도 높다고 단정하기 어렵습니다.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037D22-EB4E-4E67-9606-E684DD30C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144768"/>
            <a:ext cx="1051560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rPr>
              <a:t>표본 수: 104,478 · 40,405 · 34,661 · 515 · 457건 · 평균 이익률 (%)</a:t>
            </a:r>
          </a:p>
        </p:txBody>
      </p:sp>
    </p:spTree>
    <p:extLst>
      <p:ext uri="{BB962C8B-B14F-4D97-AF65-F5344CB8AC3E}">
        <p14:creationId xmlns:p14="http://schemas.microsoft.com/office/powerpoint/2010/main" val="3734021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0E696C-5FAD-4820-9F77-692F2D1D3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rPr>
              <a:t>요약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88C44D-084A-43FC-A0B7-5BF3D230E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rPr>
              <a:t>결론과 다음 분석 제안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50DEEE-1CF7-4549-84CD-234AD4FB5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4A3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800" b="0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93035E-AC07-45CD-AC77-96C2FDF17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65392"/>
            <a:ext cx="8096250" cy="137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rPr>
              <a:t>CLOUDFLARE D1  ·  Products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FD71A5-9FE4-4F43-A428-DAC812DFE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28816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defPPr>
            <a:lvl1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1pPr>
            <a:lvl2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2pPr>
            <a:lvl3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3pPr>
            <a:lvl4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4pPr>
            <a:lvl5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5pPr>
            <a:lvl6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6pPr>
            <a:lvl7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7pPr>
            <a:lvl8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8pPr>
            <a:lvl9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r">
              <a:def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113506-CDA3-4314-BADC-8B0656B05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A39DDD-012E-4439-9180-C0A1474E3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809750"/>
            <a:ext cx="9696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rPr>
              <a:t>배송 상태별 평균 품목 매출 차이는 최대 $2.27로 작습니다.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AD6857-C5AE-4D95-A085-F2B5479CC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9080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DC48B0-D161-41C2-BF94-55D17886A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590800"/>
            <a:ext cx="9696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rPr>
              <a:t>지연 배송 행 안에서 배송 방식별 평균 품목 매출은 최대 $6.59 차이입니다.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FFDB59-EA40-4F48-8796-529BBDCE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718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A0AA64-D55E-4589-BB64-1A5EDC1C8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371850"/>
            <a:ext cx="9696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536"/>
                </a:solidFill>
                <a:latin typeface="Malgun Gothic"/>
                <a:ea typeface="Malgun Gothic"/>
                <a:cs typeface="Malgun Gothic"/>
              </a:rPr>
              <a:t>가격대와 평균 이익률은 꾸준히 함께 오르지 않으며, 고가 구간 표본은 적습니다.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6267E8-DEB3-4405-A039-5E68D877C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434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square" lIns="0" rIns="0" tIns="0" bIns="0">
            <a:noAutofit/>
          </a:bodyPr>
          <a:lstStyle xmlns:a="http://schemas.openxmlformats.org/drawingml/2006/main">
            <a:defPPr algn="l">
              <a:defRPr sz="12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2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2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2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2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2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2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2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2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2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75" b="1">
                <a:solidFill>
                  <a:srgbClr val="2F6B4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74A35"/>
                </a:solidFill>
                <a:latin typeface="Malgun Gothic"/>
              </a:rPr>
              <a:t>그래서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642339-8768-4740-B64D-CD9F5A637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17720"/>
            <a:ext cx="10363200" cy="68580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4EEE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square" lIns="0" rIns="0" tIns="0" bIns="0">
            <a:noAutofit/>
          </a:bodyPr>
          <a:lstStyle xmlns:a="http://schemas.openxmlformats.org/drawingml/2006/main">
            <a:defPPr algn="l">
              <a:defRPr sz="180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80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80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80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80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80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80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80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80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80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74A35"/>
                </a:solidFill>
                <a:latin typeface="Malgun Gothic"/>
                <a:ea typeface="Malgun Gothic"/>
                <a:cs typeface="Malgun Gothic"/>
              </a:defRPr>
            </a:pPr>
            <a:r>
              <a:rPr sz="1700" b="1">
                <a:solidFill>
                  <a:srgbClr val="174A35"/>
                </a:solidFill>
                <a:latin typeface="Malgun Gothic"/>
              </a:rPr>
              <a:t>배송 성과를 보려면 매출 평균만 보지 말고, 배송 방식별 지연 비율과 실제 배송일이 예정 배송일과 얼마나 다른지도 함께 확인하는 것이 좋습니다.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549CB0-96AE-4DB6-96A2-24B7C2EB0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619750"/>
            <a:ext cx="10363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1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defPPr>
            <a:lvl1pPr algn="l">
              <a:defRPr sz="11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defRPr sz="11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defRPr sz="11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defRPr sz="11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defRPr sz="11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defRPr sz="11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defRPr sz="11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defRPr sz="11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defRPr sz="11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536476"/>
                </a:solidFill>
                <a:latin typeface="Malgun Gothic"/>
                <a:ea typeface="Malgun Gothic"/>
                <a:cs typeface="Malgun Gothic"/>
              </a:defRPr>
            </a:pPr>
          </a:p>
        </p:txBody>
      </p:sp>
    </p:spTree>
    <p:extLst>
      <p:ext uri="{BB962C8B-B14F-4D97-AF65-F5344CB8AC3E}">
        <p14:creationId xmlns:p14="http://schemas.microsoft.com/office/powerpoint/2010/main" val="9636817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123D2D"/>
      </a:dk2>
      <a:lt2>
        <a:srgbClr val="E8E8E8"/>
      </a:lt2>
      <a:accent1>
        <a:srgbClr val="174A35"/>
      </a:accent1>
      <a:accent2>
        <a:srgbClr val="2F6B4F"/>
      </a:accent2>
      <a:accent3>
        <a:srgbClr val="42785D"/>
      </a:accent3>
      <a:accent4>
        <a:srgbClr val="5C8B70"/>
      </a:accent4>
      <a:accent5>
        <a:srgbClr val="78A48A"/>
      </a:accent5>
      <a:accent6>
        <a:srgbClr val="98BBA3"/>
      </a:accent6>
      <a:hlink>
        <a:srgbClr val="2F6B4F"/>
      </a:hlink>
      <a:folHlink>
        <a:srgbClr val="42785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2026-10-20T09:27:17.1800000Z</dcterms:created>
  <dcterms:modified xsi:type="dcterms:W3CDTF">2026-10-20T09:27:17.1800000Z</dcterms:modified>
</coreProperties>
</file>